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74"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5486B35-25D0-4160-83D0-40849A1BC8DB}"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5486B35-25D0-4160-83D0-40849A1BC8DB}"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5486B35-25D0-4160-83D0-40849A1BC8DB}"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486B35-25D0-4160-83D0-40849A1BC8D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94AD51B-346D-40AA-9322-D0DBB902F1A8}" type="datetimeFigureOut">
              <a:rPr lang="en-US" smtClean="0"/>
              <a:t>7/26/2012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5486B35-25D0-4160-83D0-40849A1BC8DB}"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94AD51B-346D-40AA-9322-D0DBB902F1A8}" type="datetimeFigureOut">
              <a:rPr lang="en-US" smtClean="0"/>
              <a:t>7/26/2012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5486B35-25D0-4160-83D0-40849A1BC8DB}"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8800" dirty="0" smtClean="0"/>
              <a:t>LEGENDS</a:t>
            </a:r>
            <a:endParaRPr lang="en-US" sz="8800"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LEGEND or FACT?</a:t>
            </a:r>
            <a:endParaRPr lang="en-US" dirty="0"/>
          </a:p>
        </p:txBody>
      </p:sp>
      <p:sp>
        <p:nvSpPr>
          <p:cNvPr id="3" name="Content Placeholder 2"/>
          <p:cNvSpPr>
            <a:spLocks noGrp="1"/>
          </p:cNvSpPr>
          <p:nvPr>
            <p:ph idx="1"/>
          </p:nvPr>
        </p:nvSpPr>
        <p:spPr/>
        <p:txBody>
          <a:bodyPr/>
          <a:lstStyle/>
          <a:p>
            <a:r>
              <a:rPr lang="en-US" dirty="0" smtClean="0">
                <a:latin typeface="Comic Sans MS" pitchFamily="66" charset="0"/>
              </a:rPr>
              <a:t>He did marry the young lady and she was able to teach him that all creatures are beautiful in CREATOR’S eyes.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spcBef>
                <a:spcPct val="50000"/>
              </a:spcBef>
            </a:pPr>
            <a:r>
              <a:rPr lang="en-GB" dirty="0" smtClean="0">
                <a:latin typeface="Comic Sans MS" pitchFamily="66" charset="0"/>
              </a:rPr>
              <a:t>In legends we usually meet a range of extraordinary characters.  </a:t>
            </a:r>
          </a:p>
          <a:p>
            <a:pPr>
              <a:spcBef>
                <a:spcPct val="50000"/>
              </a:spcBef>
            </a:pPr>
            <a:r>
              <a:rPr lang="en-GB" dirty="0" smtClean="0">
                <a:latin typeface="Comic Sans MS" pitchFamily="66" charset="0"/>
              </a:rPr>
              <a:t>They often have strange features and / or special powers.  Can you think of any?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228600"/>
            <a:ext cx="7498080" cy="1295400"/>
          </a:xfrm>
        </p:spPr>
        <p:txBody>
          <a:bodyPr/>
          <a:lstStyle/>
          <a:p>
            <a:r>
              <a:rPr lang="en-GB" dirty="0" smtClean="0">
                <a:solidFill>
                  <a:schemeClr val="accent4">
                    <a:lumMod val="10000"/>
                  </a:schemeClr>
                </a:solidFill>
                <a:latin typeface="Comic Sans MS" pitchFamily="66" charset="0"/>
              </a:rPr>
              <a:t>All stories have problems and resolutions.</a:t>
            </a:r>
          </a:p>
          <a:p>
            <a:endParaRPr lang="en-US" dirty="0"/>
          </a:p>
        </p:txBody>
      </p:sp>
      <p:sp>
        <p:nvSpPr>
          <p:cNvPr id="4" name="WordArt 5"/>
          <p:cNvSpPr>
            <a:spLocks noChangeArrowheads="1" noChangeShapeType="1" noTextEdit="1"/>
          </p:cNvSpPr>
          <p:nvPr/>
        </p:nvSpPr>
        <p:spPr bwMode="auto">
          <a:xfrm rot="20534619">
            <a:off x="1276530" y="1712900"/>
            <a:ext cx="3458884" cy="1415988"/>
          </a:xfrm>
          <a:prstGeom prst="rect">
            <a:avLst/>
          </a:prstGeom>
        </p:spPr>
        <p:txBody>
          <a:bodyPr wrap="none" fromWordArt="1">
            <a:prstTxWarp prst="textWave4">
              <a:avLst>
                <a:gd name="adj1" fmla="val 6500"/>
                <a:gd name="adj2" fmla="val 0"/>
              </a:avLst>
            </a:prstTxWarp>
          </a:bodyPr>
          <a:lstStyle/>
          <a:p>
            <a:pPr algn="ctr"/>
            <a:r>
              <a:rPr lang="en-US" sz="3600" b="1" kern="10" spc="-360" dirty="0">
                <a:ln w="12700">
                  <a:solidFill>
                    <a:srgbClr val="FF3399"/>
                  </a:solidFill>
                  <a:round/>
                  <a:headEnd/>
                  <a:tailEnd/>
                </a:ln>
                <a:gradFill rotWithShape="1">
                  <a:gsLst>
                    <a:gs pos="0">
                      <a:srgbClr val="FF66CC"/>
                    </a:gs>
                    <a:gs pos="100000">
                      <a:srgbClr val="FFCCFF"/>
                    </a:gs>
                  </a:gsLst>
                  <a:lin ang="5400000" scaled="1"/>
                </a:gradFill>
                <a:effectLst>
                  <a:outerShdw dist="125724" dir="18900000" algn="ctr" rotWithShape="0">
                    <a:srgbClr val="000099"/>
                  </a:outerShdw>
                </a:effectLst>
                <a:latin typeface="Lucida Calligraphy"/>
              </a:rPr>
              <a:t>Cinderella</a:t>
            </a:r>
          </a:p>
        </p:txBody>
      </p:sp>
      <p:sp>
        <p:nvSpPr>
          <p:cNvPr id="5" name="Text Box 3"/>
          <p:cNvSpPr txBox="1">
            <a:spLocks noChangeArrowheads="1"/>
          </p:cNvSpPr>
          <p:nvPr/>
        </p:nvSpPr>
        <p:spPr bwMode="auto">
          <a:xfrm>
            <a:off x="1143000" y="3962400"/>
            <a:ext cx="7848600" cy="2647950"/>
          </a:xfrm>
          <a:prstGeom prst="rect">
            <a:avLst/>
          </a:prstGeom>
          <a:solidFill>
            <a:schemeClr val="bg1"/>
          </a:solidFill>
          <a:ln w="9525">
            <a:noFill/>
            <a:miter lim="800000"/>
            <a:headEnd/>
            <a:tailEnd/>
          </a:ln>
        </p:spPr>
        <p:txBody>
          <a:bodyPr>
            <a:spAutoFit/>
          </a:bodyPr>
          <a:lstStyle/>
          <a:p>
            <a:pPr>
              <a:spcBef>
                <a:spcPct val="50000"/>
              </a:spcBef>
            </a:pPr>
            <a:r>
              <a:rPr lang="en-GB" sz="2400" dirty="0">
                <a:latin typeface="Comic Sans MS" pitchFamily="66" charset="0"/>
              </a:rPr>
              <a:t>Cinderella is forced to work in the house as a servant and is very unhappy.</a:t>
            </a:r>
          </a:p>
          <a:p>
            <a:pPr>
              <a:spcBef>
                <a:spcPct val="50000"/>
              </a:spcBef>
            </a:pPr>
            <a:r>
              <a:rPr lang="en-GB" sz="2400" dirty="0">
                <a:latin typeface="Comic Sans MS" pitchFamily="66" charset="0"/>
              </a:rPr>
              <a:t>Cinderella’s  problem is resolved when she marries a prince, however there are lots of other mini problems and resolutions throughout the story.  </a:t>
            </a:r>
          </a:p>
          <a:p>
            <a:pPr>
              <a:spcBef>
                <a:spcPct val="50000"/>
              </a:spcBef>
            </a:pPr>
            <a:r>
              <a:rPr lang="en-GB" sz="2400" dirty="0">
                <a:latin typeface="Comic Sans MS" pitchFamily="66" charset="0"/>
              </a:rPr>
              <a:t>Can you think of any? </a:t>
            </a:r>
          </a:p>
        </p:txBody>
      </p:sp>
      <p:sp>
        <p:nvSpPr>
          <p:cNvPr id="6" name="Text Box 6"/>
          <p:cNvSpPr txBox="1">
            <a:spLocks noChangeArrowheads="1"/>
          </p:cNvSpPr>
          <p:nvPr/>
        </p:nvSpPr>
        <p:spPr bwMode="auto">
          <a:xfrm>
            <a:off x="5221288" y="1142999"/>
            <a:ext cx="3541711" cy="2862322"/>
          </a:xfrm>
          <a:prstGeom prst="rect">
            <a:avLst/>
          </a:prstGeom>
          <a:solidFill>
            <a:schemeClr val="bg1"/>
          </a:solidFill>
          <a:ln w="9525">
            <a:noFill/>
            <a:miter lim="800000"/>
            <a:headEnd/>
            <a:tailEnd/>
          </a:ln>
        </p:spPr>
        <p:txBody>
          <a:bodyPr wrap="square">
            <a:spAutoFit/>
          </a:bodyPr>
          <a:lstStyle/>
          <a:p>
            <a:pPr>
              <a:spcBef>
                <a:spcPct val="50000"/>
              </a:spcBef>
            </a:pPr>
            <a:r>
              <a:rPr lang="en-GB" sz="2400" dirty="0">
                <a:latin typeface="Comic Sans MS" pitchFamily="66" charset="0"/>
              </a:rPr>
              <a:t>Cinderella’s problem is that her mother has died and her father has remarried someone who is mean to Cinderella.</a:t>
            </a:r>
          </a:p>
          <a:p>
            <a:pPr>
              <a:spcBef>
                <a:spcPct val="50000"/>
              </a:spcBef>
            </a:pPr>
            <a:endParaRPr lang="en-GB"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latin typeface="Comic Sans MS" pitchFamily="66" charset="0"/>
              </a:rPr>
              <a:t>PROBLEM:  He thought and thought of a way to hide his face from her parents because he was afraid they might not let him marry her if they saw how ugly he really was…</a:t>
            </a:r>
          </a:p>
          <a:p>
            <a:endParaRPr lang="en-US" dirty="0" smtClean="0">
              <a:latin typeface="Comic Sans MS" pitchFamily="66" charset="0"/>
            </a:endParaRPr>
          </a:p>
          <a:p>
            <a:r>
              <a:rPr lang="en-US" dirty="0" smtClean="0">
                <a:latin typeface="Comic Sans MS" pitchFamily="66" charset="0"/>
              </a:rPr>
              <a:t>RESOLUTION: …As he came into the house he stood in the shadows, just outside the reach of the fire’s light...</a:t>
            </a:r>
            <a:endParaRPr lang="en-US" dirty="0">
              <a:latin typeface="Comic Sans MS" pitchFamily="66" charset="0"/>
            </a:endParaRPr>
          </a:p>
        </p:txBody>
      </p:sp>
      <p:sp>
        <p:nvSpPr>
          <p:cNvPr id="4" name="Title 1"/>
          <p:cNvSpPr txBox="1">
            <a:spLocks noGrp="1"/>
          </p:cNvSpPr>
          <p:nvPr>
            <p:ph type="title"/>
          </p:nvPr>
        </p:nvSpPr>
        <p:spPr>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Bradley Hand ITC" pitchFamily="66" charset="0"/>
                <a:ea typeface="+mj-ea"/>
                <a:cs typeface="+mj-cs"/>
              </a:rPr>
              <a:t>Why the Owl has a Spotted Coat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latin typeface="Comic Sans MS" pitchFamily="66" charset="0"/>
              </a:rPr>
              <a:t>PROBLEM: As the fire began to burn, the sparks flew and the wood crackled. The owl raised his wing to shield his face and turned his back.</a:t>
            </a:r>
          </a:p>
          <a:p>
            <a:r>
              <a:rPr lang="en-US" dirty="0" smtClean="0">
                <a:latin typeface="Comic Sans MS" pitchFamily="66" charset="0"/>
              </a:rPr>
              <a:t> </a:t>
            </a:r>
          </a:p>
          <a:p>
            <a:r>
              <a:rPr lang="en-US" dirty="0" smtClean="0">
                <a:latin typeface="Comic Sans MS" pitchFamily="66" charset="0"/>
              </a:rPr>
              <a:t>RESOLUTION: As he did this, sparks landed on his back and burned black spots on his beautiful coat of feathers. That is why today the owl has a spotted coat.</a:t>
            </a:r>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143000" y="333375"/>
            <a:ext cx="7677150" cy="1477328"/>
          </a:xfrm>
          <a:prstGeom prst="rect">
            <a:avLst/>
          </a:prstGeom>
          <a:noFill/>
          <a:ln w="9525">
            <a:noFill/>
            <a:miter lim="800000"/>
            <a:headEnd/>
            <a:tailEnd/>
          </a:ln>
          <a:effectLst/>
        </p:spPr>
        <p:txBody>
          <a:bodyPr wrap="square">
            <a:spAutoFit/>
          </a:bodyPr>
          <a:lstStyle/>
          <a:p>
            <a:pPr algn="ctr">
              <a:spcBef>
                <a:spcPct val="50000"/>
              </a:spcBef>
              <a:defRPr/>
            </a:pPr>
            <a:r>
              <a:rPr lang="en-GB" sz="5400" dirty="0">
                <a:solidFill>
                  <a:schemeClr val="accent4">
                    <a:lumMod val="10000"/>
                  </a:schemeClr>
                </a:solidFill>
                <a:latin typeface="Bradley Hand ITC" pitchFamily="66" charset="0"/>
              </a:rPr>
              <a:t>How to Write a Legend</a:t>
            </a:r>
          </a:p>
          <a:p>
            <a:pPr>
              <a:spcBef>
                <a:spcPct val="50000"/>
              </a:spcBef>
              <a:defRPr/>
            </a:pPr>
            <a:r>
              <a:rPr lang="en-GB" sz="2400" dirty="0">
                <a:solidFill>
                  <a:schemeClr val="accent4">
                    <a:lumMod val="10000"/>
                  </a:schemeClr>
                </a:solidFill>
                <a:latin typeface="Comic Sans MS" pitchFamily="66" charset="0"/>
              </a:rPr>
              <a:t>Can you remember what is included in each section?  </a:t>
            </a:r>
            <a:endParaRPr lang="en-GB" sz="2400" dirty="0">
              <a:solidFill>
                <a:schemeClr val="accent4">
                  <a:lumMod val="10000"/>
                </a:schemeClr>
              </a:solidFill>
              <a:latin typeface="Comic Sans MS" pitchFamily="66" charset="0"/>
            </a:endParaRPr>
          </a:p>
        </p:txBody>
      </p:sp>
      <p:sp>
        <p:nvSpPr>
          <p:cNvPr id="5" name="Text Box 4"/>
          <p:cNvSpPr txBox="1">
            <a:spLocks noChangeArrowheads="1"/>
          </p:cNvSpPr>
          <p:nvPr/>
        </p:nvSpPr>
        <p:spPr bwMode="auto">
          <a:xfrm>
            <a:off x="1143000" y="2362200"/>
            <a:ext cx="2303463" cy="519113"/>
          </a:xfrm>
          <a:prstGeom prst="rect">
            <a:avLst/>
          </a:prstGeom>
          <a:noFill/>
          <a:ln w="9525">
            <a:noFill/>
            <a:miter lim="800000"/>
            <a:headEnd/>
            <a:tailEnd/>
          </a:ln>
          <a:effectLst/>
        </p:spPr>
        <p:txBody>
          <a:bodyPr>
            <a:spAutoFit/>
          </a:bodyPr>
          <a:lstStyle/>
          <a:p>
            <a:pPr algn="ctr">
              <a:spcBef>
                <a:spcPct val="50000"/>
              </a:spcBef>
              <a:defRPr/>
            </a:pPr>
            <a:r>
              <a:rPr lang="en-GB" sz="2800" u="sng" dirty="0">
                <a:solidFill>
                  <a:schemeClr val="accent4">
                    <a:lumMod val="10000"/>
                  </a:schemeClr>
                </a:solidFill>
                <a:latin typeface="Comic Sans MS" pitchFamily="66" charset="0"/>
              </a:rPr>
              <a:t>Beginnings</a:t>
            </a:r>
          </a:p>
        </p:txBody>
      </p:sp>
      <p:sp>
        <p:nvSpPr>
          <p:cNvPr id="6" name="Text Box 5"/>
          <p:cNvSpPr txBox="1">
            <a:spLocks noChangeArrowheads="1"/>
          </p:cNvSpPr>
          <p:nvPr/>
        </p:nvSpPr>
        <p:spPr bwMode="auto">
          <a:xfrm>
            <a:off x="3492500" y="2276475"/>
            <a:ext cx="2736850" cy="519113"/>
          </a:xfrm>
          <a:prstGeom prst="rect">
            <a:avLst/>
          </a:prstGeom>
          <a:noFill/>
          <a:ln w="9525">
            <a:noFill/>
            <a:miter lim="800000"/>
            <a:headEnd/>
            <a:tailEnd/>
          </a:ln>
          <a:effectLst/>
        </p:spPr>
        <p:txBody>
          <a:bodyPr>
            <a:spAutoFit/>
          </a:bodyPr>
          <a:lstStyle/>
          <a:p>
            <a:pPr algn="ctr">
              <a:spcBef>
                <a:spcPct val="50000"/>
              </a:spcBef>
              <a:defRPr/>
            </a:pPr>
            <a:r>
              <a:rPr lang="en-GB" sz="2800" u="sng" dirty="0">
                <a:solidFill>
                  <a:schemeClr val="accent4">
                    <a:lumMod val="10000"/>
                  </a:schemeClr>
                </a:solidFill>
                <a:latin typeface="Comic Sans MS" pitchFamily="66" charset="0"/>
              </a:rPr>
              <a:t>Settings</a:t>
            </a:r>
            <a:endParaRPr lang="en-GB" sz="2000" dirty="0">
              <a:solidFill>
                <a:schemeClr val="accent4">
                  <a:lumMod val="10000"/>
                </a:schemeClr>
              </a:solidFill>
              <a:latin typeface="Lucida Handwriting" pitchFamily="66" charset="0"/>
            </a:endParaRPr>
          </a:p>
        </p:txBody>
      </p:sp>
      <p:sp>
        <p:nvSpPr>
          <p:cNvPr id="7" name="Text Box 6"/>
          <p:cNvSpPr txBox="1">
            <a:spLocks noChangeArrowheads="1"/>
          </p:cNvSpPr>
          <p:nvPr/>
        </p:nvSpPr>
        <p:spPr bwMode="auto">
          <a:xfrm>
            <a:off x="1331913" y="5013325"/>
            <a:ext cx="2303462" cy="519113"/>
          </a:xfrm>
          <a:prstGeom prst="rect">
            <a:avLst/>
          </a:prstGeom>
          <a:noFill/>
          <a:ln w="9525">
            <a:noFill/>
            <a:miter lim="800000"/>
            <a:headEnd/>
            <a:tailEnd/>
          </a:ln>
          <a:effectLst/>
        </p:spPr>
        <p:txBody>
          <a:bodyPr>
            <a:spAutoFit/>
          </a:bodyPr>
          <a:lstStyle/>
          <a:p>
            <a:pPr algn="ctr">
              <a:spcBef>
                <a:spcPct val="50000"/>
              </a:spcBef>
              <a:defRPr/>
            </a:pPr>
            <a:r>
              <a:rPr lang="en-GB" sz="2800" u="sng" dirty="0">
                <a:solidFill>
                  <a:schemeClr val="accent4">
                    <a:lumMod val="10000"/>
                  </a:schemeClr>
                </a:solidFill>
                <a:latin typeface="Comic Sans MS" pitchFamily="66" charset="0"/>
              </a:rPr>
              <a:t>Problems</a:t>
            </a:r>
          </a:p>
        </p:txBody>
      </p:sp>
      <p:sp>
        <p:nvSpPr>
          <p:cNvPr id="8" name="Text Box 7"/>
          <p:cNvSpPr txBox="1">
            <a:spLocks noChangeArrowheads="1"/>
          </p:cNvSpPr>
          <p:nvPr/>
        </p:nvSpPr>
        <p:spPr bwMode="auto">
          <a:xfrm>
            <a:off x="6659563" y="2565400"/>
            <a:ext cx="1727200" cy="519113"/>
          </a:xfrm>
          <a:prstGeom prst="rect">
            <a:avLst/>
          </a:prstGeom>
          <a:noFill/>
          <a:ln w="9525">
            <a:noFill/>
            <a:miter lim="800000"/>
            <a:headEnd/>
            <a:tailEnd/>
          </a:ln>
          <a:effectLst/>
        </p:spPr>
        <p:txBody>
          <a:bodyPr>
            <a:spAutoFit/>
          </a:bodyPr>
          <a:lstStyle/>
          <a:p>
            <a:pPr algn="ctr">
              <a:spcBef>
                <a:spcPct val="50000"/>
              </a:spcBef>
              <a:defRPr/>
            </a:pPr>
            <a:r>
              <a:rPr lang="en-GB" sz="2800" u="sng" dirty="0">
                <a:solidFill>
                  <a:schemeClr val="accent4">
                    <a:lumMod val="10000"/>
                  </a:schemeClr>
                </a:solidFill>
                <a:latin typeface="Comic Sans MS" pitchFamily="66" charset="0"/>
              </a:rPr>
              <a:t>Theme</a:t>
            </a:r>
          </a:p>
        </p:txBody>
      </p:sp>
      <p:sp>
        <p:nvSpPr>
          <p:cNvPr id="9" name="Text Box 8"/>
          <p:cNvSpPr txBox="1">
            <a:spLocks noChangeArrowheads="1"/>
          </p:cNvSpPr>
          <p:nvPr/>
        </p:nvSpPr>
        <p:spPr bwMode="auto">
          <a:xfrm>
            <a:off x="6084888" y="3933825"/>
            <a:ext cx="2665412" cy="519113"/>
          </a:xfrm>
          <a:prstGeom prst="rect">
            <a:avLst/>
          </a:prstGeom>
          <a:noFill/>
          <a:ln w="9525">
            <a:noFill/>
            <a:miter lim="800000"/>
            <a:headEnd/>
            <a:tailEnd/>
          </a:ln>
          <a:effectLst/>
        </p:spPr>
        <p:txBody>
          <a:bodyPr>
            <a:spAutoFit/>
          </a:bodyPr>
          <a:lstStyle/>
          <a:p>
            <a:pPr algn="ctr">
              <a:spcBef>
                <a:spcPct val="50000"/>
              </a:spcBef>
              <a:defRPr/>
            </a:pPr>
            <a:r>
              <a:rPr lang="en-GB" sz="2800" u="sng" dirty="0">
                <a:solidFill>
                  <a:schemeClr val="accent4">
                    <a:lumMod val="10000"/>
                  </a:schemeClr>
                </a:solidFill>
                <a:latin typeface="Comic Sans MS" pitchFamily="66" charset="0"/>
              </a:rPr>
              <a:t>Characters</a:t>
            </a:r>
          </a:p>
        </p:txBody>
      </p:sp>
      <p:sp>
        <p:nvSpPr>
          <p:cNvPr id="10" name="Text Box 9"/>
          <p:cNvSpPr txBox="1">
            <a:spLocks noChangeArrowheads="1"/>
          </p:cNvSpPr>
          <p:nvPr/>
        </p:nvSpPr>
        <p:spPr bwMode="auto">
          <a:xfrm>
            <a:off x="1371600" y="2971800"/>
            <a:ext cx="1871662" cy="1570038"/>
          </a:xfrm>
          <a:prstGeom prst="rect">
            <a:avLst/>
          </a:prstGeom>
          <a:noFill/>
          <a:ln w="9525">
            <a:noFill/>
            <a:miter lim="800000"/>
            <a:headEnd/>
            <a:tailEnd/>
          </a:ln>
          <a:effectLst/>
        </p:spPr>
        <p:txBody>
          <a:bodyPr>
            <a:spAutoFit/>
          </a:bodyPr>
          <a:lstStyle/>
          <a:p>
            <a:pPr algn="ctr">
              <a:defRPr/>
            </a:pPr>
            <a:r>
              <a:rPr lang="en-GB" sz="2400" dirty="0">
                <a:solidFill>
                  <a:schemeClr val="accent4">
                    <a:lumMod val="10000"/>
                  </a:schemeClr>
                </a:solidFill>
                <a:latin typeface="Comic Sans MS" pitchFamily="66" charset="0"/>
              </a:rPr>
              <a:t>Who?</a:t>
            </a:r>
          </a:p>
          <a:p>
            <a:pPr algn="ctr">
              <a:defRPr/>
            </a:pPr>
            <a:r>
              <a:rPr lang="en-GB" sz="2400" dirty="0">
                <a:solidFill>
                  <a:schemeClr val="accent4">
                    <a:lumMod val="10000"/>
                  </a:schemeClr>
                </a:solidFill>
                <a:latin typeface="Comic Sans MS" pitchFamily="66" charset="0"/>
              </a:rPr>
              <a:t>When?</a:t>
            </a:r>
          </a:p>
          <a:p>
            <a:pPr algn="ctr">
              <a:defRPr/>
            </a:pPr>
            <a:r>
              <a:rPr lang="en-GB" sz="2400" dirty="0">
                <a:solidFill>
                  <a:schemeClr val="accent4">
                    <a:lumMod val="10000"/>
                  </a:schemeClr>
                </a:solidFill>
                <a:latin typeface="Comic Sans MS" pitchFamily="66" charset="0"/>
              </a:rPr>
              <a:t>Where?</a:t>
            </a:r>
          </a:p>
          <a:p>
            <a:pPr algn="ctr">
              <a:defRPr/>
            </a:pPr>
            <a:r>
              <a:rPr lang="en-GB" sz="2400" dirty="0">
                <a:solidFill>
                  <a:schemeClr val="accent4">
                    <a:lumMod val="10000"/>
                  </a:schemeClr>
                </a:solidFill>
                <a:latin typeface="Comic Sans MS" pitchFamily="66" charset="0"/>
              </a:rPr>
              <a:t>Why?</a:t>
            </a:r>
          </a:p>
        </p:txBody>
      </p:sp>
      <p:sp>
        <p:nvSpPr>
          <p:cNvPr id="11" name="Text Box 10"/>
          <p:cNvSpPr txBox="1">
            <a:spLocks noChangeArrowheads="1"/>
          </p:cNvSpPr>
          <p:nvPr/>
        </p:nvSpPr>
        <p:spPr bwMode="auto">
          <a:xfrm>
            <a:off x="3779838" y="2852738"/>
            <a:ext cx="1944687" cy="2308225"/>
          </a:xfrm>
          <a:prstGeom prst="rect">
            <a:avLst/>
          </a:prstGeom>
          <a:noFill/>
          <a:ln w="9525">
            <a:noFill/>
            <a:miter lim="800000"/>
            <a:headEnd/>
            <a:tailEnd/>
          </a:ln>
          <a:effectLst/>
        </p:spPr>
        <p:txBody>
          <a:bodyPr>
            <a:spAutoFit/>
          </a:bodyPr>
          <a:lstStyle/>
          <a:p>
            <a:pPr algn="ctr">
              <a:defRPr/>
            </a:pPr>
            <a:r>
              <a:rPr lang="en-GB" sz="2400" dirty="0">
                <a:solidFill>
                  <a:schemeClr val="accent4">
                    <a:lumMod val="10000"/>
                  </a:schemeClr>
                </a:solidFill>
                <a:latin typeface="Comic Sans MS" pitchFamily="66" charset="0"/>
              </a:rPr>
              <a:t>Sights</a:t>
            </a:r>
          </a:p>
          <a:p>
            <a:pPr algn="ctr">
              <a:defRPr/>
            </a:pPr>
            <a:r>
              <a:rPr lang="en-GB" sz="2400" dirty="0">
                <a:solidFill>
                  <a:schemeClr val="accent4">
                    <a:lumMod val="10000"/>
                  </a:schemeClr>
                </a:solidFill>
                <a:latin typeface="Comic Sans MS" pitchFamily="66" charset="0"/>
              </a:rPr>
              <a:t>Sounds</a:t>
            </a:r>
          </a:p>
          <a:p>
            <a:pPr algn="ctr">
              <a:defRPr/>
            </a:pPr>
            <a:r>
              <a:rPr lang="en-GB" sz="2400" dirty="0">
                <a:solidFill>
                  <a:schemeClr val="accent4">
                    <a:lumMod val="10000"/>
                  </a:schemeClr>
                </a:solidFill>
                <a:latin typeface="Comic Sans MS" pitchFamily="66" charset="0"/>
              </a:rPr>
              <a:t>Smells</a:t>
            </a:r>
          </a:p>
          <a:p>
            <a:pPr algn="ctr">
              <a:defRPr/>
            </a:pPr>
            <a:r>
              <a:rPr lang="en-GB" sz="2400" dirty="0">
                <a:solidFill>
                  <a:schemeClr val="accent4">
                    <a:lumMod val="10000"/>
                  </a:schemeClr>
                </a:solidFill>
                <a:latin typeface="Comic Sans MS" pitchFamily="66" charset="0"/>
              </a:rPr>
              <a:t>Feelings</a:t>
            </a:r>
          </a:p>
          <a:p>
            <a:pPr algn="ctr">
              <a:defRPr/>
            </a:pPr>
            <a:r>
              <a:rPr lang="en-GB" sz="2400" dirty="0">
                <a:solidFill>
                  <a:schemeClr val="accent4">
                    <a:lumMod val="10000"/>
                  </a:schemeClr>
                </a:solidFill>
                <a:latin typeface="Comic Sans MS" pitchFamily="66" charset="0"/>
              </a:rPr>
              <a:t>Powerful  words</a:t>
            </a:r>
          </a:p>
        </p:txBody>
      </p:sp>
      <p:sp>
        <p:nvSpPr>
          <p:cNvPr id="12" name="Text Box 11"/>
          <p:cNvSpPr txBox="1">
            <a:spLocks noChangeArrowheads="1"/>
          </p:cNvSpPr>
          <p:nvPr/>
        </p:nvSpPr>
        <p:spPr bwMode="auto">
          <a:xfrm>
            <a:off x="6588125" y="3068638"/>
            <a:ext cx="2016125" cy="457200"/>
          </a:xfrm>
          <a:prstGeom prst="rect">
            <a:avLst/>
          </a:prstGeom>
          <a:noFill/>
          <a:ln w="9525">
            <a:noFill/>
            <a:miter lim="800000"/>
            <a:headEnd/>
            <a:tailEnd/>
          </a:ln>
          <a:effectLst/>
        </p:spPr>
        <p:txBody>
          <a:bodyPr>
            <a:spAutoFit/>
          </a:bodyPr>
          <a:lstStyle/>
          <a:p>
            <a:pPr algn="ctr">
              <a:spcBef>
                <a:spcPct val="50000"/>
              </a:spcBef>
              <a:defRPr/>
            </a:pPr>
            <a:r>
              <a:rPr lang="en-GB" sz="2400" dirty="0">
                <a:solidFill>
                  <a:schemeClr val="accent4">
                    <a:lumMod val="10000"/>
                  </a:schemeClr>
                </a:solidFill>
                <a:latin typeface="Comic Sans MS" pitchFamily="66" charset="0"/>
              </a:rPr>
              <a:t>Good </a:t>
            </a:r>
            <a:r>
              <a:rPr lang="en-GB" sz="2400" dirty="0" err="1">
                <a:solidFill>
                  <a:schemeClr val="accent4">
                    <a:lumMod val="10000"/>
                  </a:schemeClr>
                </a:solidFill>
                <a:latin typeface="Comic Sans MS" pitchFamily="66" charset="0"/>
              </a:rPr>
              <a:t>vs</a:t>
            </a:r>
            <a:r>
              <a:rPr lang="en-GB" sz="2400" dirty="0">
                <a:solidFill>
                  <a:schemeClr val="accent4">
                    <a:lumMod val="10000"/>
                  </a:schemeClr>
                </a:solidFill>
                <a:latin typeface="Comic Sans MS" pitchFamily="66" charset="0"/>
              </a:rPr>
              <a:t> Bad</a:t>
            </a:r>
          </a:p>
        </p:txBody>
      </p:sp>
      <p:sp>
        <p:nvSpPr>
          <p:cNvPr id="13" name="Text Box 12"/>
          <p:cNvSpPr txBox="1">
            <a:spLocks noChangeArrowheads="1"/>
          </p:cNvSpPr>
          <p:nvPr/>
        </p:nvSpPr>
        <p:spPr bwMode="auto">
          <a:xfrm>
            <a:off x="6083300" y="4437063"/>
            <a:ext cx="2736850" cy="1570037"/>
          </a:xfrm>
          <a:prstGeom prst="rect">
            <a:avLst/>
          </a:prstGeom>
          <a:noFill/>
          <a:ln w="9525">
            <a:noFill/>
            <a:miter lim="800000"/>
            <a:headEnd/>
            <a:tailEnd/>
          </a:ln>
          <a:effectLst/>
        </p:spPr>
        <p:txBody>
          <a:bodyPr>
            <a:spAutoFit/>
          </a:bodyPr>
          <a:lstStyle/>
          <a:p>
            <a:pPr algn="ctr">
              <a:defRPr/>
            </a:pPr>
            <a:r>
              <a:rPr lang="en-GB" sz="2400" dirty="0">
                <a:solidFill>
                  <a:schemeClr val="accent4">
                    <a:lumMod val="10000"/>
                  </a:schemeClr>
                </a:solidFill>
                <a:latin typeface="Comic Sans MS" pitchFamily="66" charset="0"/>
              </a:rPr>
              <a:t>Strange features</a:t>
            </a:r>
          </a:p>
          <a:p>
            <a:pPr algn="ctr">
              <a:defRPr/>
            </a:pPr>
            <a:r>
              <a:rPr lang="en-GB" sz="2400" dirty="0">
                <a:solidFill>
                  <a:schemeClr val="accent4">
                    <a:lumMod val="10000"/>
                  </a:schemeClr>
                </a:solidFill>
                <a:latin typeface="Comic Sans MS" pitchFamily="66" charset="0"/>
              </a:rPr>
              <a:t>Sounds</a:t>
            </a:r>
          </a:p>
          <a:p>
            <a:pPr algn="ctr">
              <a:defRPr/>
            </a:pPr>
            <a:r>
              <a:rPr lang="en-GB" sz="2400" dirty="0">
                <a:solidFill>
                  <a:schemeClr val="accent4">
                    <a:lumMod val="10000"/>
                  </a:schemeClr>
                </a:solidFill>
                <a:latin typeface="Comic Sans MS" pitchFamily="66" charset="0"/>
              </a:rPr>
              <a:t>Actions</a:t>
            </a:r>
          </a:p>
          <a:p>
            <a:pPr algn="ctr">
              <a:defRPr/>
            </a:pPr>
            <a:r>
              <a:rPr lang="en-GB" sz="2400" dirty="0">
                <a:solidFill>
                  <a:schemeClr val="accent4">
                    <a:lumMod val="10000"/>
                  </a:schemeClr>
                </a:solidFill>
                <a:latin typeface="Comic Sans MS" pitchFamily="66" charset="0"/>
              </a:rPr>
              <a:t>Powers</a:t>
            </a:r>
          </a:p>
        </p:txBody>
      </p:sp>
      <p:sp>
        <p:nvSpPr>
          <p:cNvPr id="14" name="Rectangle 13"/>
          <p:cNvSpPr/>
          <p:nvPr/>
        </p:nvSpPr>
        <p:spPr>
          <a:xfrm>
            <a:off x="1143000" y="5715000"/>
            <a:ext cx="4572000" cy="784830"/>
          </a:xfrm>
          <a:prstGeom prst="rect">
            <a:avLst/>
          </a:prstGeom>
        </p:spPr>
        <p:txBody>
          <a:bodyPr>
            <a:spAutoFit/>
          </a:bodyPr>
          <a:lstStyle/>
          <a:p>
            <a:pPr algn="ctr">
              <a:spcBef>
                <a:spcPct val="50000"/>
              </a:spcBef>
              <a:defRPr/>
            </a:pPr>
            <a:r>
              <a:rPr lang="en-GB" dirty="0">
                <a:solidFill>
                  <a:schemeClr val="accent4">
                    <a:lumMod val="10000"/>
                  </a:schemeClr>
                </a:solidFill>
                <a:latin typeface="Comic Sans MS" pitchFamily="66" charset="0"/>
              </a:rPr>
              <a:t>Monster wrecking the village</a:t>
            </a:r>
          </a:p>
          <a:p>
            <a:pPr algn="ctr">
              <a:spcBef>
                <a:spcPct val="50000"/>
              </a:spcBef>
              <a:defRPr/>
            </a:pPr>
            <a:r>
              <a:rPr lang="en-GB" dirty="0">
                <a:solidFill>
                  <a:schemeClr val="accent4">
                    <a:lumMod val="10000"/>
                  </a:schemeClr>
                </a:solidFill>
                <a:latin typeface="Comic Sans MS" pitchFamily="66" charset="0"/>
              </a:rPr>
              <a:t>Giant won’t allow the marriage</a:t>
            </a:r>
            <a:endParaRPr lang="en-GB" dirty="0">
              <a:solidFill>
                <a:schemeClr val="accent4">
                  <a:lumMod val="10000"/>
                </a:schemeClr>
              </a:solidFill>
              <a:latin typeface="Comic Sans MS" pitchFamily="66" charset="0"/>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7" restart="whenNotActive" fill="hold" evtFilter="cancelBubble" nodeType="interactiveSeq">
                <p:stCondLst>
                  <p:cond evt="onClick" delay="0">
                    <p:tgtEl>
                      <p:spTgt spid="6"/>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childTnLst>
              </p:cTn>
              <p:nextCondLst>
                <p:cond evt="onClick" delay="0">
                  <p:tgtEl>
                    <p:spTgt spid="6"/>
                  </p:tgtEl>
                </p:cond>
              </p:nextCondLst>
            </p:seq>
            <p:seq concurrent="1" nextAc="seek">
              <p:cTn id="12" restart="whenNotActive" fill="hold" evtFilter="cancelBubble" nodeType="interactiveSeq">
                <p:stCondLst>
                  <p:cond evt="onClick" delay="0">
                    <p:tgtEl>
                      <p:spTgt spid="8"/>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nextCondLst>
                <p:cond evt="onClick" delay="0">
                  <p:tgtEl>
                    <p:spTgt spid="8"/>
                  </p:tgtEl>
                </p:cond>
              </p:nextCondLst>
            </p:seq>
            <p:seq concurrent="1" nextAc="seek">
              <p:cTn id="17" restart="whenNotActive" fill="hold" evtFilter="cancelBubble" nodeType="interactiveSeq">
                <p:stCondLst>
                  <p:cond evt="onClick" delay="0">
                    <p:tgtEl>
                      <p:spTgt spid="9"/>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childTnLst>
                                </p:cTn>
                              </p:par>
                            </p:childTnLst>
                          </p:cTn>
                        </p:par>
                      </p:childTnLst>
                    </p:cTn>
                  </p:par>
                </p:childTnLst>
              </p:cTn>
              <p:nextCondLst>
                <p:cond evt="onClick" delay="0">
                  <p:tgtEl>
                    <p:spTgt spid="9"/>
                  </p:tgtEl>
                </p:cond>
              </p:nextCondLst>
            </p:seq>
          </p:childTnLst>
        </p:cTn>
      </p:par>
    </p:tnLst>
    <p:bldLst>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spcBef>
                <a:spcPct val="50000"/>
              </a:spcBef>
            </a:pPr>
            <a:r>
              <a:rPr lang="en-GB" sz="3200" dirty="0" smtClean="0">
                <a:latin typeface="Comic Sans MS" pitchFamily="66" charset="0"/>
              </a:rPr>
              <a:t>Legends are stories which have been told for hundreds of years.  </a:t>
            </a:r>
          </a:p>
          <a:p>
            <a:pPr>
              <a:spcBef>
                <a:spcPct val="50000"/>
              </a:spcBef>
            </a:pPr>
            <a:r>
              <a:rPr lang="en-GB" sz="3200" dirty="0" smtClean="0">
                <a:latin typeface="Comic Sans MS" pitchFamily="66" charset="0"/>
              </a:rPr>
              <a:t>Over the years storytellers may have altered or added parts to the story.  Eventually these stories were written down.</a:t>
            </a:r>
          </a:p>
          <a:p>
            <a:pPr>
              <a:spcBef>
                <a:spcPct val="50000"/>
              </a:spcBef>
            </a:pPr>
            <a:r>
              <a:rPr lang="en-GB" sz="3200" dirty="0" smtClean="0">
                <a:latin typeface="Comic Sans MS" pitchFamily="66" charset="0"/>
              </a:rPr>
              <a:t>Legends give us an insight into the lives, cultures and landscapes of a time long ago.</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normalizeH="0" baseline="0" noProof="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uLnTx/>
                <a:uFillTx/>
                <a:latin typeface="Bradley Hand ITC" pitchFamily="66" charset="0"/>
                <a:ea typeface="+mj-ea"/>
                <a:cs typeface="+mj-cs"/>
              </a:rPr>
              <a:t>Why the Owl has a Spotted Coat</a:t>
            </a:r>
          </a:p>
        </p:txBody>
      </p:sp>
      <p:sp>
        <p:nvSpPr>
          <p:cNvPr id="3" name="Content Placeholder 2"/>
          <p:cNvSpPr>
            <a:spLocks noGrp="1"/>
          </p:cNvSpPr>
          <p:nvPr>
            <p:ph idx="1"/>
          </p:nvPr>
        </p:nvSpPr>
        <p:spPr/>
        <p:txBody>
          <a:bodyPr/>
          <a:lstStyle/>
          <a:p>
            <a:endParaRPr lang="en-GB" sz="2800" dirty="0" smtClean="0">
              <a:latin typeface="Comic Sans MS" pitchFamily="66" charset="0"/>
            </a:endParaRPr>
          </a:p>
          <a:p>
            <a:endParaRPr lang="en-GB" sz="2800" dirty="0" smtClean="0">
              <a:latin typeface="Comic Sans MS" pitchFamily="66" charset="0"/>
            </a:endParaRPr>
          </a:p>
          <a:p>
            <a:r>
              <a:rPr lang="en-GB" sz="2800" dirty="0" smtClean="0">
                <a:latin typeface="Comic Sans MS" pitchFamily="66" charset="0"/>
              </a:rPr>
              <a:t>The </a:t>
            </a:r>
            <a:r>
              <a:rPr lang="en-GB" sz="2800" dirty="0" smtClean="0">
                <a:latin typeface="Comic Sans MS" pitchFamily="66" charset="0"/>
              </a:rPr>
              <a:t>following legend is from the Cherokee tribe.  It gives us an insight into the lives and beliefs of Cherokee people who lived a few hundred years ago</a:t>
            </a:r>
            <a:r>
              <a:rPr lang="en-GB" sz="1800" dirty="0" smtClean="0">
                <a:latin typeface="Comic Sans MS" pitchFamily="66" charset="0"/>
              </a:rPr>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772400" cy="1189038"/>
          </a:xfrm>
        </p:spPr>
        <p:txBody>
          <a:bodyPr>
            <a:normAutofit fontScale="90000"/>
          </a:bodyPr>
          <a:lstStyle/>
          <a:p>
            <a:pPr algn="ctr"/>
            <a:r>
              <a:rPr lang="en-US" i="1" dirty="0" smtClean="0">
                <a:solidFill>
                  <a:srgbClr val="00B0F0"/>
                </a:solidFill>
                <a:latin typeface="Comic Sans MS" pitchFamily="66" charset="0"/>
              </a:rPr>
              <a:t>Who</a:t>
            </a:r>
            <a:r>
              <a:rPr lang="en-US" i="1" dirty="0" smtClean="0">
                <a:latin typeface="Comic Sans MS" pitchFamily="66" charset="0"/>
              </a:rPr>
              <a:t> are the main characters</a:t>
            </a:r>
            <a:r>
              <a:rPr lang="en-US" i="1" dirty="0" smtClean="0">
                <a:latin typeface="Comic Sans MS" pitchFamily="66" charset="0"/>
              </a:rPr>
              <a:t>?</a:t>
            </a:r>
            <a:br>
              <a:rPr lang="en-US" i="1" dirty="0" smtClean="0">
                <a:latin typeface="Comic Sans MS" pitchFamily="66" charset="0"/>
              </a:rPr>
            </a:br>
            <a:r>
              <a:rPr lang="en-US" i="1" dirty="0" smtClean="0">
                <a:solidFill>
                  <a:srgbClr val="00B050"/>
                </a:solidFill>
                <a:latin typeface="Comic Sans MS" pitchFamily="66" charset="0"/>
              </a:rPr>
              <a:t>What </a:t>
            </a:r>
            <a:r>
              <a:rPr lang="en-US" i="1" dirty="0" smtClean="0">
                <a:latin typeface="Comic Sans MS" pitchFamily="66" charset="0"/>
              </a:rPr>
              <a:t>was the main problem?</a:t>
            </a:r>
            <a:r>
              <a:rPr lang="en-US" i="1" dirty="0" smtClean="0">
                <a:latin typeface="Comic Sans MS" pitchFamily="66" charset="0"/>
              </a:rPr>
              <a:t/>
            </a:r>
            <a:br>
              <a:rPr lang="en-US" i="1" dirty="0" smtClean="0">
                <a:latin typeface="Comic Sans MS" pitchFamily="66" charset="0"/>
              </a:rPr>
            </a:br>
            <a:endParaRPr lang="en-US" dirty="0"/>
          </a:p>
        </p:txBody>
      </p:sp>
      <p:sp>
        <p:nvSpPr>
          <p:cNvPr id="4" name="Content Placeholder 2"/>
          <p:cNvSpPr>
            <a:spLocks noGrp="1"/>
          </p:cNvSpPr>
          <p:nvPr>
            <p:ph idx="1"/>
          </p:nvPr>
        </p:nvSpPr>
        <p:spPr>
          <a:xfrm>
            <a:off x="762000" y="2057400"/>
            <a:ext cx="7772400" cy="4572000"/>
          </a:xfrm>
        </p:spPr>
        <p:txBody>
          <a:bodyPr>
            <a:normAutofit fontScale="92500" lnSpcReduction="10000"/>
          </a:bodyPr>
          <a:lstStyle/>
          <a:p>
            <a:pPr>
              <a:buNone/>
            </a:pPr>
            <a:r>
              <a:rPr lang="en-US" dirty="0" smtClean="0">
                <a:latin typeface="Comic Sans MS" pitchFamily="66" charset="0"/>
              </a:rPr>
              <a:t>		</a:t>
            </a:r>
            <a:r>
              <a:rPr lang="en-US" sz="3200" dirty="0" smtClean="0">
                <a:latin typeface="Comic Sans MS" pitchFamily="66" charset="0"/>
              </a:rPr>
              <a:t>The </a:t>
            </a:r>
            <a:r>
              <a:rPr lang="en-US" sz="3200" dirty="0">
                <a:solidFill>
                  <a:srgbClr val="00B0F0"/>
                </a:solidFill>
                <a:latin typeface="Comic Sans MS" pitchFamily="66" charset="0"/>
              </a:rPr>
              <a:t>owl</a:t>
            </a:r>
            <a:r>
              <a:rPr lang="en-US" sz="3200" dirty="0">
                <a:latin typeface="Comic Sans MS" pitchFamily="66" charset="0"/>
              </a:rPr>
              <a:t> had a </a:t>
            </a:r>
            <a:r>
              <a:rPr lang="en-US" sz="3200" dirty="0" smtClean="0">
                <a:solidFill>
                  <a:srgbClr val="00B0F0"/>
                </a:solidFill>
                <a:latin typeface="Comic Sans MS" pitchFamily="66" charset="0"/>
              </a:rPr>
              <a:t>girlfriend</a:t>
            </a:r>
            <a:r>
              <a:rPr lang="en-US" sz="3200" dirty="0" smtClean="0">
                <a:latin typeface="Comic Sans MS" pitchFamily="66" charset="0"/>
              </a:rPr>
              <a:t> </a:t>
            </a:r>
            <a:r>
              <a:rPr lang="en-US" sz="3200" dirty="0">
                <a:latin typeface="Comic Sans MS" pitchFamily="66" charset="0"/>
              </a:rPr>
              <a:t>that he loved very much and the time had come for him to meet her parents. Now owl knew </a:t>
            </a:r>
            <a:r>
              <a:rPr lang="en-US" sz="3200" dirty="0">
                <a:solidFill>
                  <a:srgbClr val="00B050"/>
                </a:solidFill>
                <a:effectLst>
                  <a:outerShdw blurRad="38100" dist="38100" dir="2700000" algn="tl">
                    <a:srgbClr val="000000">
                      <a:alpha val="43137"/>
                    </a:srgbClr>
                  </a:outerShdw>
                </a:effectLst>
                <a:latin typeface="Comic Sans MS" pitchFamily="66" charset="0"/>
              </a:rPr>
              <a:t>he was not the best looking creature on this earth and didn’t want anyone to see his face</a:t>
            </a:r>
            <a:r>
              <a:rPr lang="en-US" sz="3200" dirty="0">
                <a:effectLst>
                  <a:outerShdw blurRad="38100" dist="38100" dir="2700000" algn="tl">
                    <a:srgbClr val="000000">
                      <a:alpha val="43137"/>
                    </a:srgbClr>
                  </a:outerShdw>
                </a:effectLst>
                <a:latin typeface="Comic Sans MS" pitchFamily="66" charset="0"/>
              </a:rPr>
              <a:t>. </a:t>
            </a:r>
            <a:r>
              <a:rPr lang="en-US" sz="3200" dirty="0">
                <a:latin typeface="Comic Sans MS" pitchFamily="66" charset="0"/>
              </a:rPr>
              <a:t>He thought and thought of a way to hide his face from her parents because he was afraid they might not let him marry her if they saw how ugly he really was</a:t>
            </a:r>
            <a:r>
              <a:rPr lang="en-US" sz="3200" dirty="0" smtClean="0">
                <a:latin typeface="Comic Sans MS" pitchFamily="66" charset="0"/>
              </a:rPr>
              <a:t>.</a:t>
            </a:r>
          </a:p>
          <a:p>
            <a:pPr algn="ctr">
              <a:buNone/>
            </a:pPr>
            <a:endParaRPr lang="en-US" sz="3200" i="1" dirty="0" smtClean="0">
              <a:latin typeface="Comic Sans MS" pitchFamily="66" charset="0"/>
            </a:endParaRPr>
          </a:p>
          <a:p>
            <a:pPr algn="ctr">
              <a:buNone/>
            </a:pPr>
            <a:endParaRPr lang="en-US" sz="3200" i="1"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i="1" dirty="0" smtClean="0">
                <a:solidFill>
                  <a:srgbClr val="FFFF00"/>
                </a:solidFill>
                <a:latin typeface="Comic Sans MS" pitchFamily="66" charset="0"/>
              </a:rPr>
              <a:t>Where</a:t>
            </a:r>
            <a:r>
              <a:rPr lang="en-GB" i="1" dirty="0" smtClean="0">
                <a:latin typeface="Comic Sans MS" pitchFamily="66" charset="0"/>
              </a:rPr>
              <a:t> did it happen?</a:t>
            </a:r>
            <a:br>
              <a:rPr lang="en-GB" i="1" dirty="0" smtClean="0">
                <a:latin typeface="Comic Sans MS" pitchFamily="66" charset="0"/>
              </a:rPr>
            </a:br>
            <a:endParaRPr lang="en-US" dirty="0"/>
          </a:p>
        </p:txBody>
      </p:sp>
      <p:sp>
        <p:nvSpPr>
          <p:cNvPr id="3" name="Content Placeholder 2"/>
          <p:cNvSpPr>
            <a:spLocks noGrp="1"/>
          </p:cNvSpPr>
          <p:nvPr>
            <p:ph idx="1"/>
          </p:nvPr>
        </p:nvSpPr>
        <p:spPr/>
        <p:txBody>
          <a:bodyPr/>
          <a:lstStyle/>
          <a:p>
            <a:r>
              <a:rPr lang="en-US" sz="2800" dirty="0" smtClean="0">
                <a:latin typeface="Comic Sans MS" pitchFamily="66" charset="0"/>
              </a:rPr>
              <a:t>The time came when he was to meet her parents and on this very important evening he had a plan. As he came into </a:t>
            </a:r>
            <a:r>
              <a:rPr lang="en-US" sz="2800" dirty="0" smtClean="0">
                <a:solidFill>
                  <a:srgbClr val="FFFF00"/>
                </a:solidFill>
                <a:effectLst>
                  <a:outerShdw blurRad="38100" dist="38100" dir="2700000" algn="tl">
                    <a:srgbClr val="000000">
                      <a:alpha val="43137"/>
                    </a:srgbClr>
                  </a:outerShdw>
                </a:effectLst>
                <a:latin typeface="Comic Sans MS" pitchFamily="66" charset="0"/>
              </a:rPr>
              <a:t>the house </a:t>
            </a:r>
            <a:r>
              <a:rPr lang="en-US" sz="2800" dirty="0" smtClean="0">
                <a:latin typeface="Comic Sans MS" pitchFamily="66" charset="0"/>
              </a:rPr>
              <a:t>he stood in the shadows, just outside the reach of the fire’s light. As the evening progressed he seemed to relax just a bit but he never came out of the </a:t>
            </a:r>
            <a:r>
              <a:rPr lang="en-US" sz="2800" dirty="0" smtClean="0">
                <a:solidFill>
                  <a:srgbClr val="FFFF00"/>
                </a:solidFill>
                <a:effectLst>
                  <a:outerShdw blurRad="38100" dist="38100" dir="2700000" algn="tl">
                    <a:srgbClr val="000000">
                      <a:alpha val="43137"/>
                    </a:srgbClr>
                  </a:outerShdw>
                </a:effectLst>
                <a:latin typeface="Comic Sans MS" pitchFamily="66" charset="0"/>
              </a:rPr>
              <a:t>shadows.</a:t>
            </a:r>
            <a:endParaRPr lang="en-US"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400" i="1" dirty="0" smtClean="0">
                <a:solidFill>
                  <a:srgbClr val="00B050"/>
                </a:solidFill>
                <a:effectLst>
                  <a:outerShdw blurRad="38100" dist="38100" dir="2700000" algn="tl">
                    <a:srgbClr val="000000">
                      <a:alpha val="43137"/>
                    </a:srgbClr>
                  </a:outerShdw>
                </a:effectLst>
                <a:latin typeface="Comic Sans MS" pitchFamily="66" charset="0"/>
              </a:rPr>
              <a:t>What</a:t>
            </a:r>
            <a:r>
              <a:rPr lang="en-GB" sz="4400" i="1" dirty="0" smtClean="0">
                <a:solidFill>
                  <a:srgbClr val="00B050"/>
                </a:solidFill>
                <a:latin typeface="Comic Sans MS" pitchFamily="66" charset="0"/>
              </a:rPr>
              <a:t> </a:t>
            </a:r>
            <a:r>
              <a:rPr lang="en-GB" sz="4400" i="1" dirty="0" smtClean="0">
                <a:latin typeface="Comic Sans MS" pitchFamily="66" charset="0"/>
              </a:rPr>
              <a:t>is the problem?</a:t>
            </a:r>
            <a:br>
              <a:rPr lang="en-GB" sz="4400" i="1" dirty="0" smtClean="0">
                <a:latin typeface="Comic Sans MS" pitchFamily="66" charset="0"/>
              </a:rPr>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Comic Sans MS" pitchFamily="66" charset="0"/>
              </a:rPr>
              <a:t>When the evening had ended and owl left for the night, both parents began to express their favoritism of the owl. They even remarked what a wonderful husband he would make for the young lady. They did have one question and that was </a:t>
            </a:r>
            <a:r>
              <a:rPr lang="en-US" dirty="0" smtClean="0">
                <a:solidFill>
                  <a:srgbClr val="00B050"/>
                </a:solidFill>
                <a:effectLst>
                  <a:outerShdw blurRad="38100" dist="38100" dir="2700000" algn="tl">
                    <a:srgbClr val="000000">
                      <a:alpha val="43137"/>
                    </a:srgbClr>
                  </a:outerShdw>
                </a:effectLst>
                <a:latin typeface="Comic Sans MS" pitchFamily="66" charset="0"/>
              </a:rPr>
              <a:t>why did he not come into the firelight</a:t>
            </a:r>
            <a:r>
              <a:rPr lang="en-US" dirty="0" smtClean="0">
                <a:latin typeface="Comic Sans MS" pitchFamily="66" charset="0"/>
              </a:rPr>
              <a:t>. As the daughter and parents began to talk about the owl, the question seemed to drift from their minds and on to a different subject. In the shadows of the room stood her two, very mischievous</a:t>
            </a:r>
            <a:r>
              <a:rPr lang="en-US" dirty="0" smtClean="0">
                <a:solidFill>
                  <a:srgbClr val="00B0F0"/>
                </a:solidFill>
                <a:effectLst>
                  <a:outerShdw blurRad="38100" dist="38100" dir="2700000" algn="tl">
                    <a:srgbClr val="000000">
                      <a:alpha val="43137"/>
                    </a:srgbClr>
                  </a:outerShdw>
                </a:effectLst>
                <a:latin typeface="Comic Sans MS" pitchFamily="66" charset="0"/>
              </a:rPr>
              <a:t> brothers</a:t>
            </a:r>
            <a:r>
              <a:rPr lang="en-US" dirty="0" smtClean="0">
                <a:solidFill>
                  <a:srgbClr val="00B0F0"/>
                </a:solidFill>
                <a:latin typeface="Comic Sans MS" pitchFamily="66" charset="0"/>
              </a:rPr>
              <a:t>. </a:t>
            </a:r>
            <a:r>
              <a:rPr lang="en-US" dirty="0" smtClean="0">
                <a:latin typeface="Comic Sans MS" pitchFamily="66" charset="0"/>
              </a:rPr>
              <a:t>They, too, wondered why the owl stood in the shadows and came up with a plan to find out why.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92500" lnSpcReduction="10000"/>
          </a:bodyPr>
          <a:lstStyle/>
          <a:p>
            <a:r>
              <a:rPr lang="en-US" dirty="0" smtClean="0">
                <a:latin typeface="Comic Sans MS" pitchFamily="66" charset="0"/>
              </a:rPr>
              <a:t>The next day both boys went to gather wood for the fire without being told. The mother was very surprised because she usually had to tell them to do something at least three times before they would do it. They gathered enough wood to burn for three nights. This did seem strange to the mother and she wondered what they were up to. She soon forgot her thought as she wondered if the nice owl was coming to see her daughter tonight.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fontScale="85000" lnSpcReduction="10000"/>
          </a:bodyPr>
          <a:lstStyle/>
          <a:p>
            <a:r>
              <a:rPr lang="en-US" dirty="0" smtClean="0">
                <a:latin typeface="Comic Sans MS" pitchFamily="66" charset="0"/>
              </a:rPr>
              <a:t>That night the owl came to court her daughter and the two brothers were waiting. The owl moved to the shadows as he did the night before and began to eat his supper. As the mother called for the boys to get more wood for the fire the boys rushed outside and grabbed two armloads of wood and began to throw them into the fire. Now this wood was not just ordinary oak or hickory, it also had wild sumac mixed in, so when the sumac began to burn it would pop, crackle, and throw sparks. This is just what the boys wanted the fire to do so they could see what the owl was hiding in the shadows.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1435608" y="228600"/>
            <a:ext cx="7498080" cy="6019800"/>
          </a:xfrm>
        </p:spPr>
        <p:txBody>
          <a:bodyPr>
            <a:normAutofit/>
          </a:bodyPr>
          <a:lstStyle/>
          <a:p>
            <a:pPr>
              <a:buNone/>
            </a:pPr>
            <a:r>
              <a:rPr lang="en-US" dirty="0" smtClean="0"/>
              <a:t>	</a:t>
            </a:r>
            <a:r>
              <a:rPr lang="en-US" sz="3200" dirty="0" smtClean="0">
                <a:latin typeface="Comic Sans MS" pitchFamily="66" charset="0"/>
              </a:rPr>
              <a:t>As </a:t>
            </a:r>
            <a:r>
              <a:rPr lang="en-US" sz="3200" dirty="0">
                <a:latin typeface="Comic Sans MS" pitchFamily="66" charset="0"/>
              </a:rPr>
              <a:t>the fire began to burn, the sparks flew and the wood crackled. The owl raised his wing to shield his face and turned his back. As he did </a:t>
            </a:r>
            <a:r>
              <a:rPr lang="en-US" sz="3200" dirty="0" smtClean="0">
                <a:latin typeface="Comic Sans MS" pitchFamily="66" charset="0"/>
              </a:rPr>
              <a:t>this, </a:t>
            </a:r>
            <a:r>
              <a:rPr lang="en-US" sz="3200" dirty="0">
                <a:latin typeface="Comic Sans MS" pitchFamily="66" charset="0"/>
              </a:rPr>
              <a:t>sparks landed on his back and burned black spots on his beautiful coat of feathers. That is why today the owl has a spotted coat</a:t>
            </a:r>
            <a:r>
              <a:rPr lang="en-US" sz="3200" dirty="0" smtClean="0">
                <a:latin typeface="Comic Sans MS" pitchFamily="66" charset="0"/>
              </a:rPr>
              <a:t>.</a:t>
            </a:r>
          </a:p>
          <a:p>
            <a:pPr>
              <a:buNone/>
            </a:pPr>
            <a:endParaRPr lang="en-US" dirty="0">
              <a:latin typeface="Comic Sans MS" pitchFamily="66" charset="0"/>
            </a:endParaRPr>
          </a:p>
        </p:txBody>
      </p:sp>
      <p:pic>
        <p:nvPicPr>
          <p:cNvPr id="5" name="Picture 2" descr="C:\Users\Beth\AppData\Local\Microsoft\Windows\Temporary Internet Files\Content.IE5\5OGZXGGI\MC900334730[1].wmf"/>
          <p:cNvPicPr>
            <a:picLocks noChangeAspect="1" noChangeArrowheads="1"/>
          </p:cNvPicPr>
          <p:nvPr/>
        </p:nvPicPr>
        <p:blipFill>
          <a:blip r:embed="rId2" cstate="print"/>
          <a:srcRect/>
          <a:stretch>
            <a:fillRect/>
          </a:stretch>
        </p:blipFill>
        <p:spPr bwMode="auto">
          <a:xfrm>
            <a:off x="4114800" y="4343400"/>
            <a:ext cx="1713586" cy="182788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38</TotalTime>
  <Words>813</Words>
  <Application>Microsoft Office PowerPoint</Application>
  <PresentationFormat>On-screen Show (4:3)</PresentationFormat>
  <Paragraphs>57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Solstice</vt:lpstr>
      <vt:lpstr>LEGENDS</vt:lpstr>
      <vt:lpstr>Slide 2</vt:lpstr>
      <vt:lpstr>Why the Owl has a Spotted Coat</vt:lpstr>
      <vt:lpstr>Who are the main characters? What was the main problem? </vt:lpstr>
      <vt:lpstr>Where did it happen? </vt:lpstr>
      <vt:lpstr>What is the problem? </vt:lpstr>
      <vt:lpstr>Slide 7</vt:lpstr>
      <vt:lpstr>Slide 8</vt:lpstr>
      <vt:lpstr>Slide 9</vt:lpstr>
      <vt:lpstr>LEGEND or FACT?</vt:lpstr>
      <vt:lpstr>Slide 11</vt:lpstr>
      <vt:lpstr>Slide 12</vt:lpstr>
      <vt:lpstr>Why the Owl has a Spotted Coat</vt:lpstr>
      <vt:lpstr>Slide 14</vt:lpstr>
      <vt:lpstr>Slide 15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LEGENDS</dc:title>
  <dc:creator>Beth</dc:creator>
  <cp:lastModifiedBy>Beth</cp:lastModifiedBy>
  <cp:revision>4</cp:revision>
  <dcterms:created xsi:type="dcterms:W3CDTF">2012-07-26T18:39:18Z</dcterms:created>
  <dcterms:modified xsi:type="dcterms:W3CDTF">2012-07-26T19:17:24Z</dcterms:modified>
</cp:coreProperties>
</file>